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578"/>
    <p:restoredTop sz="86425"/>
  </p:normalViewPr>
  <p:slideViewPr>
    <p:cSldViewPr snapToGrid="0" snapToObjects="1">
      <p:cViewPr>
        <p:scale>
          <a:sx n="188" d="100"/>
          <a:sy n="188" d="100"/>
        </p:scale>
        <p:origin x="-1712" y="-1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31EE1-D871-AE47-91CC-FB6CB26C5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8FB895-50E9-1344-8756-C6F86620B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5D2C1C-D46E-DB45-90E0-8DF38A37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9FBEC8-A53D-3341-8CC1-1F032BE1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25C542-E635-1E4C-8354-CD3EAB49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15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53FDB-07D8-1B41-B312-61CB8B25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E4DA93-43CD-9C4A-A1E9-F5FD4BA02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C3194-B76A-2349-B0E2-BA1003A3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96C83A-D238-094E-AAF1-29621095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8D4F36-ACE0-A84C-850C-A0169F02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9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49FA68-4FB4-4C40-A145-B75281F0B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97AFDC-DDAB-7C43-A21A-000FA06B7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BA108F-8FAF-C849-9688-3F336A3D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0211FB-CBC7-DA43-BA5A-8BC9881C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D5465F-B114-0144-9042-E05F4DD0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9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DEF10-75FF-914B-A34F-C680D578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27604-C3E2-1C44-BB98-6654BAC4A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6BB121-DA78-1A4E-9755-D47973E2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7CF346-8A4B-7E40-897C-9B275BB6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2275D6-4535-7349-B35D-A582B535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9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FB98A-D38C-D045-930D-BAF7FB48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47F215-E732-6646-8F5F-91C702BD0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62D8B-EB4A-9C4F-842E-9DE4452E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6771FF-89CE-5444-8251-8245E622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509168-ADAE-6841-9229-14E37484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49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E01E2-15CE-DE4B-940F-CC5B4C83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99D462-5836-8A40-AB4C-95953D4D9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7C3C1E-AF9A-6540-A8C1-8E9F8F56B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713B2D-51F2-024B-9021-B6106D64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988261-A5BB-B34B-BE2A-889FFC48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B0ACBC-4187-194E-9FBF-D0DBD79A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37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5D0A8-B5C2-8841-9ADD-6410064B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174B97-BEAF-7047-B8C1-856A84FD2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735153-EB5A-7543-809E-101F18059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E6DDF0-0CBB-5D48-ADBD-68B7A5648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2A32CB-96D4-274E-A544-D366BFB4D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001A10F-200B-C54A-A845-D31D07E6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71C695-5D4A-D44F-A8EB-049E8C93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C8DE5A4-0614-9F40-9456-46E1CA95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64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F815D-A4F4-DE44-8FF4-1F58FF2E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ADF017-FD08-5A4C-B143-1E507997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B07503-5C8B-6C40-A132-5557DC5A5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8807EF-D14C-AA41-B2CA-3A5198D7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5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2490C7-E2C2-BD4D-BA34-4365E987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EA194B-65EF-B849-BD7E-9F09D30F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811F3E-4424-AC4B-BFF9-9BB2E2CF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88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C3275-6C63-D442-A2B4-9CAB7F2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7D9733-F009-0345-BF1C-C32BAF5E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79F06B-7C40-1542-8027-A338F145B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856474-0800-1A45-B846-27E3FE8C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7D6D8B-29D6-704C-A7E7-E711A70C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ABA82A-478D-2443-BA43-9F3C8F48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00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14B89-1C8C-C647-B320-8E00D35C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4EAA2D-751B-8647-8432-95ED74DE4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57A78-DBFA-5B4D-BD0F-E9D116543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BE8E8D-F38B-AB46-BD99-928FA41C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860D57-CC46-8546-A1C3-E23ED8E7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F165DB-F9C1-9945-A63A-F48880C2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7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2B3D8E-F41E-0C4A-8E74-6429D3A7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D377F3-B109-1646-8EC1-3C5A7B5B8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62F661-77B4-FF42-83E8-2DCCE7579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29F4-6A30-2E44-8628-41F4CF61511A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122FC7-085C-1A42-A3EE-8916CC2A5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DBA6DE-09E5-C043-81FF-FF0E9035B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3B1C-ACAF-BE4D-B56F-C6B83E0C7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74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DBF378CF-2DA2-B649-9CFB-0B361218826C}"/>
              </a:ext>
            </a:extLst>
          </p:cNvPr>
          <p:cNvSpPr/>
          <p:nvPr/>
        </p:nvSpPr>
        <p:spPr>
          <a:xfrm>
            <a:off x="5013945" y="1812348"/>
            <a:ext cx="2164110" cy="323330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5E2404B6-BD09-BE4E-AB78-3AE13740EE8C}"/>
              </a:ext>
            </a:extLst>
          </p:cNvPr>
          <p:cNvSpPr/>
          <p:nvPr/>
        </p:nvSpPr>
        <p:spPr>
          <a:xfrm>
            <a:off x="620654" y="4724400"/>
            <a:ext cx="4408545" cy="159846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CBE3F79-5060-524E-9701-FDA6D0E5CAEB}"/>
              </a:ext>
            </a:extLst>
          </p:cNvPr>
          <p:cNvSpPr/>
          <p:nvPr/>
        </p:nvSpPr>
        <p:spPr>
          <a:xfrm>
            <a:off x="1742871" y="1812348"/>
            <a:ext cx="2164110" cy="32333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3E34A0-5CA1-2243-BE7B-DDE4CB84A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494" y="2486718"/>
            <a:ext cx="713850" cy="942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C094CA7-BEA4-884C-999D-3BC77EDE127C}"/>
              </a:ext>
            </a:extLst>
          </p:cNvPr>
          <p:cNvSpPr txBox="1"/>
          <p:nvPr/>
        </p:nvSpPr>
        <p:spPr>
          <a:xfrm>
            <a:off x="5778773" y="2680642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The Suavity" panose="02000500000000000000" pitchFamily="2" charset="0"/>
              </a:rPr>
              <a:t>Tacitus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2DB4EB8-2DFC-9746-9785-7813FB712725}"/>
              </a:ext>
            </a:extLst>
          </p:cNvPr>
          <p:cNvCxnSpPr>
            <a:cxnSpLocks/>
          </p:cNvCxnSpPr>
          <p:nvPr/>
        </p:nvCxnSpPr>
        <p:spPr>
          <a:xfrm>
            <a:off x="5026709" y="3670069"/>
            <a:ext cx="21641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3B31F1B-CA30-CF49-B4D3-F42E41CF5A2E}"/>
              </a:ext>
            </a:extLst>
          </p:cNvPr>
          <p:cNvCxnSpPr/>
          <p:nvPr/>
        </p:nvCxnSpPr>
        <p:spPr>
          <a:xfrm>
            <a:off x="5026709" y="4641979"/>
            <a:ext cx="21641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C9B7C95E-387B-EF4F-930C-1F195066C970}"/>
              </a:ext>
            </a:extLst>
          </p:cNvPr>
          <p:cNvSpPr txBox="1"/>
          <p:nvPr/>
        </p:nvSpPr>
        <p:spPr>
          <a:xfrm>
            <a:off x="5560419" y="4641979"/>
            <a:ext cx="109669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de-DE" sz="800" dirty="0"/>
              <a:t>Nachklassik</a:t>
            </a:r>
            <a:r>
              <a:rPr lang="de-DE" dirty="0"/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1CE113-BEF0-1A47-9830-DD11DBF2482B}"/>
              </a:ext>
            </a:extLst>
          </p:cNvPr>
          <p:cNvSpPr txBox="1"/>
          <p:nvPr/>
        </p:nvSpPr>
        <p:spPr>
          <a:xfrm>
            <a:off x="5029198" y="3639064"/>
            <a:ext cx="2133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Hohes Aufkommen von direkter &amp; indirekter Rede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Kurze Formulierungen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Abwechslung &amp; Umbruch der gram. Konstruktion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4A40A0D3-3B79-B949-9235-07A07B83C061}"/>
              </a:ext>
            </a:extLst>
          </p:cNvPr>
          <p:cNvCxnSpPr>
            <a:cxnSpLocks/>
          </p:cNvCxnSpPr>
          <p:nvPr/>
        </p:nvCxnSpPr>
        <p:spPr>
          <a:xfrm>
            <a:off x="5013944" y="2284615"/>
            <a:ext cx="21641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A5528DF6-C451-6740-9544-AA59ACB48C62}"/>
              </a:ext>
            </a:extLst>
          </p:cNvPr>
          <p:cNvSpPr txBox="1"/>
          <p:nvPr/>
        </p:nvSpPr>
        <p:spPr>
          <a:xfrm>
            <a:off x="5521391" y="1851153"/>
            <a:ext cx="10966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800" dirty="0"/>
              <a:t>Geschichtsschreibung</a:t>
            </a:r>
            <a:r>
              <a:rPr lang="de-DE" dirty="0"/>
              <a:t> 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C51AD4D4-6862-D24E-975D-894466AD2FD1}"/>
              </a:ext>
            </a:extLst>
          </p:cNvPr>
          <p:cNvCxnSpPr>
            <a:cxnSpLocks/>
          </p:cNvCxnSpPr>
          <p:nvPr/>
        </p:nvCxnSpPr>
        <p:spPr>
          <a:xfrm>
            <a:off x="1742871" y="2286001"/>
            <a:ext cx="21641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FFEF9F76-C1B6-6644-9F01-65AB08872197}"/>
              </a:ext>
            </a:extLst>
          </p:cNvPr>
          <p:cNvSpPr txBox="1"/>
          <p:nvPr/>
        </p:nvSpPr>
        <p:spPr>
          <a:xfrm>
            <a:off x="2268328" y="1851153"/>
            <a:ext cx="10966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800" dirty="0"/>
              <a:t>Dichtung</a:t>
            </a:r>
            <a:r>
              <a:rPr lang="de-DE" dirty="0"/>
              <a:t> 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8B3EFCC8-086C-FE4F-A882-B04ECA2D1ED1}"/>
              </a:ext>
            </a:extLst>
          </p:cNvPr>
          <p:cNvCxnSpPr/>
          <p:nvPr/>
        </p:nvCxnSpPr>
        <p:spPr>
          <a:xfrm>
            <a:off x="1734618" y="4641979"/>
            <a:ext cx="21641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3EB32928-9E01-5341-8A0B-A8C12B637290}"/>
              </a:ext>
            </a:extLst>
          </p:cNvPr>
          <p:cNvSpPr txBox="1"/>
          <p:nvPr/>
        </p:nvSpPr>
        <p:spPr>
          <a:xfrm>
            <a:off x="1770888" y="4623254"/>
            <a:ext cx="212783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de-DE" sz="800" dirty="0"/>
              <a:t>Klassik</a:t>
            </a:r>
            <a:r>
              <a:rPr lang="de-DE" dirty="0"/>
              <a:t> 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0737044F-A8E7-EF45-A3DA-768F05C3CD4B}"/>
              </a:ext>
            </a:extLst>
          </p:cNvPr>
          <p:cNvCxnSpPr>
            <a:cxnSpLocks/>
          </p:cNvCxnSpPr>
          <p:nvPr/>
        </p:nvCxnSpPr>
        <p:spPr>
          <a:xfrm>
            <a:off x="1742871" y="3670069"/>
            <a:ext cx="21641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3DC4FC9E-28BA-3C43-B97A-32108EEFE3E5}"/>
              </a:ext>
            </a:extLst>
          </p:cNvPr>
          <p:cNvSpPr txBox="1"/>
          <p:nvPr/>
        </p:nvSpPr>
        <p:spPr>
          <a:xfrm>
            <a:off x="2513845" y="2680642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The Suavity" panose="02000500000000000000" pitchFamily="2" charset="0"/>
              </a:rPr>
              <a:t>Ovid</a:t>
            </a:r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6E16F3AA-FAE5-2643-8EA9-F3A955C302E3}"/>
              </a:ext>
            </a:extLst>
          </p:cNvPr>
          <p:cNvSpPr/>
          <p:nvPr/>
        </p:nvSpPr>
        <p:spPr>
          <a:xfrm>
            <a:off x="8140300" y="1812348"/>
            <a:ext cx="2164110" cy="32333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972E58C-58AB-4D43-BC25-B421033EE17C}"/>
              </a:ext>
            </a:extLst>
          </p:cNvPr>
          <p:cNvSpPr txBox="1"/>
          <p:nvPr/>
        </p:nvSpPr>
        <p:spPr>
          <a:xfrm>
            <a:off x="8674010" y="1851153"/>
            <a:ext cx="10966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800" dirty="0"/>
              <a:t>Geschichtsschreibung</a:t>
            </a:r>
            <a:r>
              <a:rPr lang="de-DE" dirty="0"/>
              <a:t> </a:t>
            </a: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F0012F19-B7D3-794D-A87C-83FD29FBD5D6}"/>
              </a:ext>
            </a:extLst>
          </p:cNvPr>
          <p:cNvCxnSpPr>
            <a:cxnSpLocks/>
          </p:cNvCxnSpPr>
          <p:nvPr/>
        </p:nvCxnSpPr>
        <p:spPr>
          <a:xfrm>
            <a:off x="8140300" y="2284615"/>
            <a:ext cx="21641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95D8AE30-5CDA-2B4D-ADC7-0AC1570CF3B5}"/>
              </a:ext>
            </a:extLst>
          </p:cNvPr>
          <p:cNvSpPr txBox="1"/>
          <p:nvPr/>
        </p:nvSpPr>
        <p:spPr>
          <a:xfrm>
            <a:off x="8898746" y="2680640"/>
            <a:ext cx="15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The Suavity" panose="02000500000000000000" pitchFamily="2" charset="0"/>
              </a:rPr>
              <a:t>Livius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B186C9C-741A-9549-8E73-168F1BD1C7A0}"/>
              </a:ext>
            </a:extLst>
          </p:cNvPr>
          <p:cNvSpPr txBox="1"/>
          <p:nvPr/>
        </p:nvSpPr>
        <p:spPr>
          <a:xfrm>
            <a:off x="8242666" y="4777142"/>
            <a:ext cx="2127839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de-DE" sz="800" dirty="0"/>
              <a:t>Klassik</a:t>
            </a:r>
            <a:endParaRPr lang="de-DE" dirty="0"/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0AE81856-AEC8-7F48-AD81-705B0B66A9BA}"/>
              </a:ext>
            </a:extLst>
          </p:cNvPr>
          <p:cNvCxnSpPr/>
          <p:nvPr/>
        </p:nvCxnSpPr>
        <p:spPr>
          <a:xfrm>
            <a:off x="8140300" y="4641979"/>
            <a:ext cx="21641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4B1D4F6C-B883-A64F-BDD7-8C1C6487E74C}"/>
              </a:ext>
            </a:extLst>
          </p:cNvPr>
          <p:cNvCxnSpPr>
            <a:cxnSpLocks/>
          </p:cNvCxnSpPr>
          <p:nvPr/>
        </p:nvCxnSpPr>
        <p:spPr>
          <a:xfrm>
            <a:off x="8140300" y="3671870"/>
            <a:ext cx="21641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561A466B-C88D-4E49-AA62-9E222FB9E1D4}"/>
              </a:ext>
            </a:extLst>
          </p:cNvPr>
          <p:cNvSpPr txBox="1"/>
          <p:nvPr/>
        </p:nvSpPr>
        <p:spPr>
          <a:xfrm>
            <a:off x="1758124" y="3636724"/>
            <a:ext cx="2133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Schlichte Wortwahl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Zentrales Prädikat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Hyperbata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Anspielungen; Zitate; Erzählerkommentare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1D4991C-9420-D746-88C7-A1B95788800E}"/>
              </a:ext>
            </a:extLst>
          </p:cNvPr>
          <p:cNvSpPr txBox="1"/>
          <p:nvPr/>
        </p:nvSpPr>
        <p:spPr>
          <a:xfrm>
            <a:off x="8155553" y="3670069"/>
            <a:ext cx="2133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Häufig </a:t>
            </a:r>
            <a:r>
              <a:rPr lang="de-DE" sz="1200" dirty="0" err="1"/>
              <a:t>Abl.Abs</a:t>
            </a:r>
            <a:r>
              <a:rPr lang="de-DE" sz="1200" dirty="0"/>
              <a:t>. und </a:t>
            </a:r>
            <a:r>
              <a:rPr lang="de-DE" sz="1200" dirty="0" err="1"/>
              <a:t>NcI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direkte &amp; indirekte Rede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Mischung aus Beschrei-bungen und Überlegungen des Erzählers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36D3C896-3676-C141-AF53-5752BF4E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190" y="2444928"/>
            <a:ext cx="763639" cy="1018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83FF675F-B500-A64E-A97B-6475E06EFA68}"/>
              </a:ext>
            </a:extLst>
          </p:cNvPr>
          <p:cNvSpPr txBox="1"/>
          <p:nvPr/>
        </p:nvSpPr>
        <p:spPr>
          <a:xfrm>
            <a:off x="8282713" y="4602725"/>
            <a:ext cx="1879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" dirty="0"/>
              <a:t>Bildquelle: </a:t>
            </a:r>
            <a:r>
              <a:rPr lang="de-DE" sz="400" dirty="0" err="1"/>
              <a:t>Istituto</a:t>
            </a:r>
            <a:r>
              <a:rPr lang="de-DE" sz="400" dirty="0"/>
              <a:t> Veneto di </a:t>
            </a:r>
            <a:r>
              <a:rPr lang="de-DE" sz="400" dirty="0" err="1"/>
              <a:t>Scienze</a:t>
            </a:r>
            <a:r>
              <a:rPr lang="de-DE" sz="400" dirty="0"/>
              <a:t>, </a:t>
            </a:r>
            <a:r>
              <a:rPr lang="de-DE" sz="400" dirty="0" err="1"/>
              <a:t>Lettere</a:t>
            </a:r>
            <a:r>
              <a:rPr lang="de-DE" sz="400" dirty="0"/>
              <a:t> </a:t>
            </a:r>
            <a:r>
              <a:rPr lang="de-DE" sz="400" dirty="0" err="1"/>
              <a:t>ed</a:t>
            </a:r>
            <a:r>
              <a:rPr lang="de-DE" sz="400" dirty="0"/>
              <a:t> </a:t>
            </a:r>
            <a:r>
              <a:rPr lang="de-DE" sz="400" dirty="0" err="1"/>
              <a:t>Arti</a:t>
            </a:r>
            <a:r>
              <a:rPr lang="de-DE" sz="400" dirty="0"/>
              <a:t>, CC-BY 4.0, https://</a:t>
            </a:r>
            <a:r>
              <a:rPr lang="de-DE" sz="400" dirty="0" err="1"/>
              <a:t>commons.wikimedia.org</a:t>
            </a:r>
            <a:r>
              <a:rPr lang="de-DE" sz="400" dirty="0"/>
              <a:t>/</a:t>
            </a:r>
            <a:r>
              <a:rPr lang="de-DE" sz="400" dirty="0" err="1"/>
              <a:t>w</a:t>
            </a:r>
            <a:r>
              <a:rPr lang="de-DE" sz="400" dirty="0"/>
              <a:t>/</a:t>
            </a:r>
            <a:r>
              <a:rPr lang="de-DE" sz="400" dirty="0" err="1"/>
              <a:t>index.php?curid</a:t>
            </a:r>
            <a:r>
              <a:rPr lang="de-DE" sz="400" dirty="0"/>
              <a:t>=38588623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FB449DFD-A1BA-D54C-9DF0-57F22EAA9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256" y="2444928"/>
            <a:ext cx="738144" cy="984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73ED3A6C-F027-E44F-9B4F-52B9B097B609}"/>
              </a:ext>
            </a:extLst>
          </p:cNvPr>
          <p:cNvSpPr txBox="1"/>
          <p:nvPr/>
        </p:nvSpPr>
        <p:spPr>
          <a:xfrm>
            <a:off x="1885284" y="4596381"/>
            <a:ext cx="1879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" dirty="0"/>
              <a:t>Bildquelle: </a:t>
            </a:r>
            <a:r>
              <a:rPr lang="de-DE" sz="400" dirty="0" err="1"/>
              <a:t>By</a:t>
            </a:r>
            <a:r>
              <a:rPr lang="de-DE" sz="400" dirty="0"/>
              <a:t> </a:t>
            </a:r>
            <a:r>
              <a:rPr lang="de-DE" sz="400" dirty="0" err="1"/>
              <a:t>Lucasaw</a:t>
            </a:r>
            <a:r>
              <a:rPr lang="de-DE" sz="400" dirty="0"/>
              <a:t> - </a:t>
            </a:r>
            <a:r>
              <a:rPr lang="de-DE" sz="400" dirty="0" err="1"/>
              <a:t>Own</a:t>
            </a:r>
            <a:r>
              <a:rPr lang="de-DE" sz="400" dirty="0"/>
              <a:t> </a:t>
            </a:r>
            <a:r>
              <a:rPr lang="de-DE" sz="400" dirty="0" err="1"/>
              <a:t>work</a:t>
            </a:r>
            <a:r>
              <a:rPr lang="de-DE" sz="400" dirty="0"/>
              <a:t>, CC BY-SA 4.0, https://</a:t>
            </a:r>
            <a:r>
              <a:rPr lang="de-DE" sz="400" dirty="0" err="1"/>
              <a:t>commons.wikimedia.org</a:t>
            </a:r>
            <a:r>
              <a:rPr lang="de-DE" sz="400" dirty="0"/>
              <a:t>/</a:t>
            </a:r>
            <a:r>
              <a:rPr lang="de-DE" sz="400" dirty="0" err="1"/>
              <a:t>w</a:t>
            </a:r>
            <a:r>
              <a:rPr lang="de-DE" sz="400" dirty="0"/>
              <a:t>/</a:t>
            </a:r>
            <a:r>
              <a:rPr lang="de-DE" sz="400" dirty="0" err="1"/>
              <a:t>index.php?curid</a:t>
            </a:r>
            <a:r>
              <a:rPr lang="de-DE" sz="400" dirty="0"/>
              <a:t>=93178865</a:t>
            </a:r>
          </a:p>
        </p:txBody>
      </p:sp>
    </p:spTree>
    <p:extLst>
      <p:ext uri="{BB962C8B-B14F-4D97-AF65-F5344CB8AC3E}">
        <p14:creationId xmlns:p14="http://schemas.microsoft.com/office/powerpoint/2010/main" val="183537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Macintosh PowerPoint</Application>
  <PresentationFormat>Breitbild</PresentationFormat>
  <Paragraphs>21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The Suavity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Sambeth</dc:creator>
  <cp:lastModifiedBy>Katharina Sambeth</cp:lastModifiedBy>
  <cp:revision>4</cp:revision>
  <dcterms:created xsi:type="dcterms:W3CDTF">2020-11-03T06:54:15Z</dcterms:created>
  <dcterms:modified xsi:type="dcterms:W3CDTF">2020-11-14T19:04:31Z</dcterms:modified>
</cp:coreProperties>
</file>