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Creative Commons - Attribution-NonCommercial-ShareAlike 4.0 International</a:t>
            </a:r>
          </a:p>
          <a:p>
            <a:pPr/>
            <a:r>
              <a:t>EdTechPicks.org 2019-11-02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Shape 1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Creative Commons - Attribution-NonCommercial-ShareAlike 4.0 International</a:t>
            </a:r>
          </a:p>
          <a:p>
            <a:pPr/>
            <a:r>
              <a:t>EdTechPicks.org 2019-11-02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21"/>
          </p:nvPr>
        </p:nvSpPr>
        <p:spPr>
          <a:xfrm>
            <a:off x="1740742" y="-17860"/>
            <a:ext cx="23275935" cy="155172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21"/>
          </p:nvPr>
        </p:nvSpPr>
        <p:spPr>
          <a:xfrm>
            <a:off x="2137171" y="714375"/>
            <a:ext cx="17395034" cy="8637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idx="21"/>
          </p:nvPr>
        </p:nvSpPr>
        <p:spPr>
          <a:xfrm>
            <a:off x="6494800" y="-194764"/>
            <a:ext cx="19020237" cy="126801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idx="21"/>
          </p:nvPr>
        </p:nvSpPr>
        <p:spPr>
          <a:xfrm>
            <a:off x="9338964" y="2857500"/>
            <a:ext cx="14466095" cy="96440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21"/>
          </p:nvPr>
        </p:nvSpPr>
        <p:spPr>
          <a:xfrm>
            <a:off x="12084843" y="6983015"/>
            <a:ext cx="8277822" cy="5518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22"/>
          </p:nvPr>
        </p:nvSpPr>
        <p:spPr>
          <a:xfrm>
            <a:off x="12522398" y="898922"/>
            <a:ext cx="8268892" cy="55125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idx="23"/>
          </p:nvPr>
        </p:nvSpPr>
        <p:spPr>
          <a:xfrm>
            <a:off x="-1733848" y="-178594"/>
            <a:ext cx="19020235" cy="126801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1954103" y="13073062"/>
            <a:ext cx="466269" cy="477673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slide" Target="slide2.xml"/><Relationship Id="rId6" Type="http://schemas.openxmlformats.org/officeDocument/2006/relationships/image" Target="../media/image2.png"/><Relationship Id="rId7" Type="http://schemas.openxmlformats.org/officeDocument/2006/relationships/hyperlink" Target="http://EdTechPicks.org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hyperlink" Target="http://EdTechPicks.org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an-6107457_1280.jpeg" descr="man-6107457_1280.jpeg"/>
          <p:cNvPicPr>
            <a:picLocks noChangeAspect="1"/>
          </p:cNvPicPr>
          <p:nvPr/>
        </p:nvPicPr>
        <p:blipFill>
          <a:blip r:embed="rId3">
            <a:extLst/>
          </a:blip>
          <a:srcRect l="0" t="12371" r="0" b="12371"/>
          <a:stretch>
            <a:fillRect/>
          </a:stretch>
        </p:blipFill>
        <p:spPr>
          <a:xfrm>
            <a:off x="2819375" y="1572055"/>
            <a:ext cx="21544696" cy="1098236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hteck"/>
          <p:cNvSpPr/>
          <p:nvPr/>
        </p:nvSpPr>
        <p:spPr>
          <a:xfrm>
            <a:off x="7937" y="1529282"/>
            <a:ext cx="8152465" cy="12179474"/>
          </a:xfrm>
          <a:prstGeom prst="rect">
            <a:avLst/>
          </a:prstGeom>
          <a:gradFill>
            <a:gsLst>
              <a:gs pos="0">
                <a:srgbClr val="000000">
                  <a:alpha val="77087"/>
                </a:srgbClr>
              </a:gs>
              <a:gs pos="100000">
                <a:srgbClr val="434343">
                  <a:alpha val="77087"/>
                </a:srgbClr>
              </a:gs>
            </a:gsLst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1" name="Rechteck"/>
          <p:cNvSpPr/>
          <p:nvPr/>
        </p:nvSpPr>
        <p:spPr>
          <a:xfrm>
            <a:off x="-52388" y="-116614"/>
            <a:ext cx="24463376" cy="1662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2" name="6iPxHxSEdi0wPvkiJBpRSoX56Kcvk4u6KdHEB2jEVfIcmPCu_wZW8LilRKB6VK9r4sijWRFtcSOubZMO27gFUGegPd8YwR42o-iO1PyY3rR6vFipd5sKYzIswKqulRazqPvBxcW-_24.png" descr="6iPxHxSEdi0wPvkiJBpRSoX56Kcvk4u6KdHEB2jEVfIcmPCu_wZW8LilRKB6VK9r4sijWRFtcSOubZMO27gFUGegPd8YwR42o-iO1PyY3rR6vFipd5sKYzIswKqulRazqPvBxcW-_24.png"/>
          <p:cNvPicPr>
            <a:picLocks noChangeAspect="1"/>
          </p:cNvPicPr>
          <p:nvPr/>
        </p:nvPicPr>
        <p:blipFill>
          <a:blip r:embed="rId4">
            <a:extLst/>
          </a:blip>
          <a:srcRect l="0" t="33641" r="0" b="33641"/>
          <a:stretch>
            <a:fillRect/>
          </a:stretch>
        </p:blipFill>
        <p:spPr>
          <a:xfrm>
            <a:off x="-15875" y="173701"/>
            <a:ext cx="4324267" cy="141473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chteck"/>
          <p:cNvSpPr/>
          <p:nvPr/>
        </p:nvSpPr>
        <p:spPr>
          <a:xfrm>
            <a:off x="-39688" y="12580936"/>
            <a:ext cx="24463376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4" name="ÜBERSICHT          EPISODEN          TRAILER &amp; MEHR          AUCH INTERESSANT          DETAILS"/>
          <p:cNvSpPr txBox="1"/>
          <p:nvPr/>
        </p:nvSpPr>
        <p:spPr>
          <a:xfrm>
            <a:off x="1917158" y="12736055"/>
            <a:ext cx="20549683" cy="62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/>
            <a:r>
              <a:t>ÜBERSICHT          </a:t>
            </a:r>
            <a:r>
              <a:rPr u="sng"/>
              <a:t>EPISODEN</a:t>
            </a:r>
            <a:r>
              <a:t>          </a:t>
            </a:r>
            <a:r>
              <a:rPr u="sng"/>
              <a:t>TRAILER &amp; MEHR</a:t>
            </a:r>
            <a:r>
              <a:t>          </a:t>
            </a:r>
            <a:r>
              <a:rPr u="sng"/>
              <a:t>AUCH INTERESSANT</a:t>
            </a:r>
            <a:r>
              <a:t>          </a:t>
            </a:r>
            <a:r>
              <a:rPr u="sng">
                <a:hlinkClick r:id="rId5" invalidUrl="" action="ppaction://hlinksldjump" tgtFrame="" tooltip="" history="1" highlightClick="0" endSnd="0"/>
              </a:rPr>
              <a:t>DETAILS</a:t>
            </a:r>
            <a:r>
              <a:t>   </a:t>
            </a:r>
          </a:p>
        </p:txBody>
      </p:sp>
      <p:sp>
        <p:nvSpPr>
          <p:cNvPr id="125" name="▶ PLAY"/>
          <p:cNvSpPr/>
          <p:nvPr/>
        </p:nvSpPr>
        <p:spPr>
          <a:xfrm>
            <a:off x="932439" y="8604250"/>
            <a:ext cx="1829315" cy="77638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▶ PLAY</a:t>
            </a:r>
          </a:p>
        </p:txBody>
      </p:sp>
      <p:sp>
        <p:nvSpPr>
          <p:cNvPr id="126" name="+ MY LIST"/>
          <p:cNvSpPr/>
          <p:nvPr/>
        </p:nvSpPr>
        <p:spPr>
          <a:xfrm>
            <a:off x="3186379" y="8623300"/>
            <a:ext cx="2137390" cy="738287"/>
          </a:xfrm>
          <a:prstGeom prst="rect">
            <a:avLst/>
          </a:prstGeom>
          <a:ln w="381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3400"/>
              <a:t>+</a:t>
            </a:r>
            <a:r>
              <a:t> MY LIST</a:t>
            </a:r>
          </a:p>
        </p:txBody>
      </p:sp>
      <p:sp>
        <p:nvSpPr>
          <p:cNvPr id="127" name="Daumen hoch"/>
          <p:cNvSpPr/>
          <p:nvPr/>
        </p:nvSpPr>
        <p:spPr>
          <a:xfrm flipH="1">
            <a:off x="6332426" y="8814289"/>
            <a:ext cx="312772" cy="34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fill="norm" stroke="1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8" name="Kreis"/>
          <p:cNvSpPr/>
          <p:nvPr/>
        </p:nvSpPr>
        <p:spPr>
          <a:xfrm>
            <a:off x="6118754" y="8623300"/>
            <a:ext cx="738288" cy="738287"/>
          </a:xfrm>
          <a:prstGeom prst="ellips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9" name="Daumen hoch"/>
          <p:cNvSpPr/>
          <p:nvPr/>
        </p:nvSpPr>
        <p:spPr>
          <a:xfrm flipH="1" rot="10800000">
            <a:off x="7316676" y="8827711"/>
            <a:ext cx="312772" cy="34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fill="norm" stroke="1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Kreis"/>
          <p:cNvSpPr/>
          <p:nvPr/>
        </p:nvSpPr>
        <p:spPr>
          <a:xfrm>
            <a:off x="7103004" y="8623300"/>
            <a:ext cx="738288" cy="738287"/>
          </a:xfrm>
          <a:prstGeom prst="ellips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Staring: Klasse 6…"/>
          <p:cNvSpPr txBox="1"/>
          <p:nvPr/>
        </p:nvSpPr>
        <p:spPr>
          <a:xfrm>
            <a:off x="818870" y="9691344"/>
            <a:ext cx="4499498" cy="123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2400">
                <a:solidFill>
                  <a:srgbClr val="A9A9A9"/>
                </a:solidFill>
              </a:defRPr>
            </a:pPr>
            <a:r>
              <a:t>Staring: Klasse 6</a:t>
            </a:r>
          </a:p>
          <a:p>
            <a:pPr algn="l">
              <a:defRPr sz="2400">
                <a:solidFill>
                  <a:srgbClr val="A9A9A9"/>
                </a:solidFill>
              </a:defRPr>
            </a:pPr>
            <a:r>
              <a:t>Genre: Comedy</a:t>
            </a:r>
          </a:p>
          <a:p>
            <a:pPr algn="l">
              <a:defRPr sz="2400">
                <a:solidFill>
                  <a:srgbClr val="A9A9A9"/>
                </a:solidFill>
              </a:defRPr>
            </a:pPr>
            <a:r>
              <a:t>This Show is: FSK6</a:t>
            </a:r>
          </a:p>
        </p:txBody>
      </p:sp>
      <p:sp>
        <p:nvSpPr>
          <p:cNvPr id="132" name="An einem regnerischen Freitag morgen verschlägt es den Vertretungslehrer Herrn S. in die 6. Klasse zu einer Deutsch-Stunde. Schlecht vorbereitet, aber bestens gelaunt betritt er den Klassenraum und schaut zunächst in viele müde Gesichter. Doch was der Ta"/>
          <p:cNvSpPr txBox="1"/>
          <p:nvPr/>
        </p:nvSpPr>
        <p:spPr>
          <a:xfrm>
            <a:off x="617874" y="5140355"/>
            <a:ext cx="6932591" cy="3080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pPr/>
            <a:r>
              <a:t>An einem regnerischen Freitag morgen verschlägt es den Vertretungslehrer Herrn S. in die 6. Klasse zu einer Deutsch-Stunde. Schlecht vorbereitet, aber bestens gelaunt betritt er den Klassenraum und schaut zunächst in viele müde Gesichter. Doch was der Tag noch bringen würde konnte keiner ahnen…</a:t>
            </a:r>
          </a:p>
        </p:txBody>
      </p:sp>
      <p:sp>
        <p:nvSpPr>
          <p:cNvPr id="133" name="2022"/>
          <p:cNvSpPr txBox="1"/>
          <p:nvPr/>
        </p:nvSpPr>
        <p:spPr>
          <a:xfrm>
            <a:off x="875233" y="4130510"/>
            <a:ext cx="1059409" cy="62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2022</a:t>
            </a:r>
          </a:p>
        </p:txBody>
      </p:sp>
      <p:sp>
        <p:nvSpPr>
          <p:cNvPr id="134" name="TV-PG"/>
          <p:cNvSpPr/>
          <p:nvPr/>
        </p:nvSpPr>
        <p:spPr>
          <a:xfrm>
            <a:off x="2079625" y="4158689"/>
            <a:ext cx="1360786" cy="579160"/>
          </a:xfrm>
          <a:prstGeom prst="rect">
            <a:avLst/>
          </a:prstGeom>
          <a:ln w="38100">
            <a:solidFill>
              <a:srgbClr val="A9A9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TV-PG</a:t>
            </a:r>
          </a:p>
        </p:txBody>
      </p:sp>
      <p:sp>
        <p:nvSpPr>
          <p:cNvPr id="135" name="Linie"/>
          <p:cNvSpPr/>
          <p:nvPr/>
        </p:nvSpPr>
        <p:spPr>
          <a:xfrm>
            <a:off x="3146425" y="13422312"/>
            <a:ext cx="2159026" cy="1"/>
          </a:xfrm>
          <a:prstGeom prst="line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" name="Die Vertretung"/>
          <p:cNvSpPr txBox="1"/>
          <p:nvPr/>
        </p:nvSpPr>
        <p:spPr>
          <a:xfrm>
            <a:off x="644384" y="2547568"/>
            <a:ext cx="5797869" cy="1122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500"/>
            </a:lvl1pPr>
          </a:lstStyle>
          <a:p>
            <a:pPr/>
            <a:r>
              <a:t>Die Vertretung</a:t>
            </a:r>
          </a:p>
        </p:txBody>
      </p:sp>
      <p:sp>
        <p:nvSpPr>
          <p:cNvPr id="137" name="Startseite     Serien     Filme     Neu und beliebt     Meine Liste"/>
          <p:cNvSpPr txBox="1"/>
          <p:nvPr/>
        </p:nvSpPr>
        <p:spPr>
          <a:xfrm>
            <a:off x="4687345" y="574082"/>
            <a:ext cx="12604356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pPr/>
            <a:r>
              <a:t>Startseite     Serien     Filme     Neu und beliebt     Meine Liste</a:t>
            </a:r>
          </a:p>
        </p:txBody>
      </p:sp>
      <p:sp>
        <p:nvSpPr>
          <p:cNvPr id="138" name="Suchen"/>
          <p:cNvSpPr/>
          <p:nvPr/>
        </p:nvSpPr>
        <p:spPr>
          <a:xfrm>
            <a:off x="18183300" y="629963"/>
            <a:ext cx="428594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fill="norm" stroke="1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9" name="KIDS     DVD"/>
          <p:cNvSpPr txBox="1"/>
          <p:nvPr/>
        </p:nvSpPr>
        <p:spPr>
          <a:xfrm>
            <a:off x="19029548" y="574082"/>
            <a:ext cx="2594501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pPr/>
            <a:r>
              <a:t>KIDS     DVD</a:t>
            </a:r>
          </a:p>
        </p:txBody>
      </p:sp>
      <p:sp>
        <p:nvSpPr>
          <p:cNvPr id="140" name="Glocke"/>
          <p:cNvSpPr/>
          <p:nvPr/>
        </p:nvSpPr>
        <p:spPr>
          <a:xfrm>
            <a:off x="21924491" y="629963"/>
            <a:ext cx="497292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1" name="Dreieck"/>
          <p:cNvSpPr/>
          <p:nvPr/>
        </p:nvSpPr>
        <p:spPr>
          <a:xfrm rot="18900000">
            <a:off x="23854449" y="673536"/>
            <a:ext cx="243213" cy="24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44" name="Gruppieren"/>
          <p:cNvGrpSpPr/>
          <p:nvPr/>
        </p:nvGrpSpPr>
        <p:grpSpPr>
          <a:xfrm>
            <a:off x="22722225" y="492937"/>
            <a:ext cx="962308" cy="776388"/>
            <a:chOff x="0" y="0"/>
            <a:chExt cx="962307" cy="776386"/>
          </a:xfrm>
        </p:grpSpPr>
        <p:sp>
          <p:nvSpPr>
            <p:cNvPr id="142" name="Rechteck"/>
            <p:cNvSpPr/>
            <p:nvPr/>
          </p:nvSpPr>
          <p:spPr>
            <a:xfrm>
              <a:off x="0" y="0"/>
              <a:ext cx="962308" cy="776387"/>
            </a:xfrm>
            <a:prstGeom prst="rect">
              <a:avLst/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0" sz="30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3" name="Büste"/>
            <p:cNvSpPr/>
            <p:nvPr/>
          </p:nvSpPr>
          <p:spPr>
            <a:xfrm>
              <a:off x="0" y="0"/>
              <a:ext cx="896132" cy="7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0" sz="3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147" name="Gruppieren"/>
          <p:cNvGrpSpPr/>
          <p:nvPr/>
        </p:nvGrpSpPr>
        <p:grpSpPr>
          <a:xfrm>
            <a:off x="140114" y="12522651"/>
            <a:ext cx="1778130" cy="1053199"/>
            <a:chOff x="0" y="0"/>
            <a:chExt cx="1778129" cy="1053197"/>
          </a:xfrm>
        </p:grpSpPr>
        <p:pic>
          <p:nvPicPr>
            <p:cNvPr id="145" name="ccbync.png" descr="ccbync.png"/>
            <p:cNvPicPr>
              <a:picLocks noChangeAspect="1"/>
            </p:cNvPicPr>
            <p:nvPr/>
          </p:nvPicPr>
          <p:blipFill>
            <a:blip r:embed="rId6">
              <a:alphaModFix amt="80315"/>
              <a:extLst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EdTechPicks.org"/>
            <p:cNvSpPr txBox="1"/>
            <p:nvPr/>
          </p:nvSpPr>
          <p:spPr>
            <a:xfrm>
              <a:off x="1423" y="674915"/>
              <a:ext cx="1775283" cy="378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7" invalidUrl="" action="" tgtFrame="" tooltip="" history="1" highlightClick="0" endSnd="0"/>
                </a:defRPr>
              </a:lvl1pPr>
            </a:lstStyle>
            <a:p>
              <a:pPr>
                <a:defRPr u="none"/>
              </a:pPr>
              <a:r>
                <a:rPr u="sng">
                  <a:hlinkClick r:id="rId7" invalidUrl="" action="" tgtFrame="" tooltip="" history="1" highlightClick="0" endSnd="0"/>
                </a:rPr>
                <a:t>EdTechPicks.org</a:t>
              </a:r>
            </a:p>
          </p:txBody>
        </p:sp>
      </p:grpSp>
      <p:sp>
        <p:nvSpPr>
          <p:cNvPr id="148" name="Rechteck"/>
          <p:cNvSpPr/>
          <p:nvPr/>
        </p:nvSpPr>
        <p:spPr>
          <a:xfrm>
            <a:off x="11483016" y="1392656"/>
            <a:ext cx="6223140" cy="31810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9" name="6iPxHxSEdi0wPvkiJBpRSoX56Kcvk4u6KdHEB2jEVfIcmPCu_wZW8LilRKB6VK9r4sijWRFtcSOubZMO27gFUGegPd8YwR42o-iO1PyY3rR6vFipd5sKYzIswKqulRazqPvBxcW-_24.png" descr="6iPxHxSEdi0wPvkiJBpRSoX56Kcvk4u6KdHEB2jEVfIcmPCu_wZW8LilRKB6VK9r4sijWRFtcSOubZMO27gFUGegPd8YwR42o-iO1PyY3rR6vFipd5sKYzIswKqulRazqPvBxcW-_24.png"/>
          <p:cNvPicPr>
            <a:picLocks noChangeAspect="1"/>
          </p:cNvPicPr>
          <p:nvPr/>
        </p:nvPicPr>
        <p:blipFill>
          <a:blip r:embed="rId4">
            <a:extLst/>
          </a:blip>
          <a:srcRect l="0" t="33641" r="0" b="33641"/>
          <a:stretch>
            <a:fillRect/>
          </a:stretch>
        </p:blipFill>
        <p:spPr>
          <a:xfrm>
            <a:off x="12661380" y="2096457"/>
            <a:ext cx="4324268" cy="1414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eck"/>
          <p:cNvSpPr/>
          <p:nvPr/>
        </p:nvSpPr>
        <p:spPr>
          <a:xfrm>
            <a:off x="-39688" y="-116614"/>
            <a:ext cx="24463376" cy="1662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54" name="6iPxHxSEdi0wPvkiJBpRSoX56Kcvk4u6KdHEB2jEVfIcmPCu_wZW8LilRKB6VK9r4sijWRFtcSOubZMO27gFUGegPd8YwR42o-iO1PyY3rR6vFipd5sKYzIswKqulRazqPvBxcW-_24.png" descr="6iPxHxSEdi0wPvkiJBpRSoX56Kcvk4u6KdHEB2jEVfIcmPCu_wZW8LilRKB6VK9r4sijWRFtcSOubZMO27gFUGegPd8YwR42o-iO1PyY3rR6vFipd5sKYzIswKqulRazqPvBxcW-_24.png"/>
          <p:cNvPicPr>
            <a:picLocks noChangeAspect="1"/>
          </p:cNvPicPr>
          <p:nvPr/>
        </p:nvPicPr>
        <p:blipFill>
          <a:blip r:embed="rId3">
            <a:extLst/>
          </a:blip>
          <a:srcRect l="0" t="33641" r="0" b="33641"/>
          <a:stretch>
            <a:fillRect/>
          </a:stretch>
        </p:blipFill>
        <p:spPr>
          <a:xfrm>
            <a:off x="-15875" y="173701"/>
            <a:ext cx="4324267" cy="141473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ÜBERSICHT          EPISODEN          TRAILER &amp; MEHR          AUCH INTERESSANT          DETAILS"/>
          <p:cNvSpPr txBox="1"/>
          <p:nvPr/>
        </p:nvSpPr>
        <p:spPr>
          <a:xfrm>
            <a:off x="1917158" y="12736055"/>
            <a:ext cx="20549683" cy="62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/>
            <a:r>
              <a:rPr u="sng"/>
              <a:t>ÜBERSICHT</a:t>
            </a:r>
            <a:r>
              <a:t>          EPISODEN          </a:t>
            </a:r>
            <a:r>
              <a:rPr u="sng"/>
              <a:t>TRAILER &amp; MEHR</a:t>
            </a:r>
            <a:r>
              <a:t>          </a:t>
            </a:r>
            <a:r>
              <a:rPr u="sng"/>
              <a:t>AUCH INTERESSANT</a:t>
            </a:r>
            <a:r>
              <a:t>          DETAILS   </a:t>
            </a:r>
          </a:p>
        </p:txBody>
      </p:sp>
      <p:sp>
        <p:nvSpPr>
          <p:cNvPr id="156" name="Galgenmännchen"/>
          <p:cNvSpPr txBox="1"/>
          <p:nvPr/>
        </p:nvSpPr>
        <p:spPr>
          <a:xfrm>
            <a:off x="1187945" y="7847247"/>
            <a:ext cx="4339235" cy="502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pPr/>
            <a:r>
              <a:t>Galgenmännchen</a:t>
            </a:r>
          </a:p>
        </p:txBody>
      </p:sp>
      <p:sp>
        <p:nvSpPr>
          <p:cNvPr id="157" name="Zum Stundeneinstieg erraten die Kinder ein Galgenrätsel mit einem überraschenden Lösungswort, welches die weitere Stunde bestimmen wird…"/>
          <p:cNvSpPr txBox="1"/>
          <p:nvPr/>
        </p:nvSpPr>
        <p:spPr>
          <a:xfrm>
            <a:off x="1104264" y="9433240"/>
            <a:ext cx="4757025" cy="1975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 sz="2400">
                <a:solidFill>
                  <a:srgbClr val="A9A9A9"/>
                </a:solidFill>
              </a:defRPr>
            </a:lvl1pPr>
          </a:lstStyle>
          <a:p>
            <a:pPr/>
            <a:r>
              <a:t>Zum Stundeneinstieg erraten die Kinder ein Galgenrätsel mit einem überraschenden Lösungswort, welches die weitere Stunde bestimmen wird…</a:t>
            </a:r>
          </a:p>
        </p:txBody>
      </p:sp>
      <p:sp>
        <p:nvSpPr>
          <p:cNvPr id="158" name="Linie"/>
          <p:cNvSpPr/>
          <p:nvPr/>
        </p:nvSpPr>
        <p:spPr>
          <a:xfrm>
            <a:off x="6578600" y="13398500"/>
            <a:ext cx="2159026" cy="0"/>
          </a:xfrm>
          <a:prstGeom prst="line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9" name="Die Vertretung"/>
          <p:cNvSpPr txBox="1"/>
          <p:nvPr/>
        </p:nvSpPr>
        <p:spPr>
          <a:xfrm>
            <a:off x="288734" y="1846084"/>
            <a:ext cx="6058282" cy="117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/>
            </a:lvl1pPr>
          </a:lstStyle>
          <a:p>
            <a:pPr/>
            <a:r>
              <a:t>Die Vertretung</a:t>
            </a:r>
          </a:p>
        </p:txBody>
      </p:sp>
      <p:sp>
        <p:nvSpPr>
          <p:cNvPr id="160" name="Suchen"/>
          <p:cNvSpPr/>
          <p:nvPr/>
        </p:nvSpPr>
        <p:spPr>
          <a:xfrm>
            <a:off x="18183300" y="629963"/>
            <a:ext cx="428594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fill="norm" stroke="1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1" name="KIDS     DVD"/>
          <p:cNvSpPr txBox="1"/>
          <p:nvPr/>
        </p:nvSpPr>
        <p:spPr>
          <a:xfrm>
            <a:off x="19029548" y="574082"/>
            <a:ext cx="2594501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pPr/>
            <a:r>
              <a:t>KIDS     DVD</a:t>
            </a:r>
          </a:p>
        </p:txBody>
      </p:sp>
      <p:sp>
        <p:nvSpPr>
          <p:cNvPr id="162" name="Glocke"/>
          <p:cNvSpPr/>
          <p:nvPr/>
        </p:nvSpPr>
        <p:spPr>
          <a:xfrm>
            <a:off x="21924491" y="629963"/>
            <a:ext cx="497292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3" name="Dreieck"/>
          <p:cNvSpPr/>
          <p:nvPr/>
        </p:nvSpPr>
        <p:spPr>
          <a:xfrm rot="18900000">
            <a:off x="23851274" y="673536"/>
            <a:ext cx="243213" cy="24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66" name="Gruppieren"/>
          <p:cNvGrpSpPr/>
          <p:nvPr/>
        </p:nvGrpSpPr>
        <p:grpSpPr>
          <a:xfrm>
            <a:off x="22722225" y="492937"/>
            <a:ext cx="962308" cy="776388"/>
            <a:chOff x="0" y="0"/>
            <a:chExt cx="962307" cy="776386"/>
          </a:xfrm>
        </p:grpSpPr>
        <p:sp>
          <p:nvSpPr>
            <p:cNvPr id="164" name="Rechteck"/>
            <p:cNvSpPr/>
            <p:nvPr/>
          </p:nvSpPr>
          <p:spPr>
            <a:xfrm>
              <a:off x="0" y="0"/>
              <a:ext cx="962308" cy="776387"/>
            </a:xfrm>
            <a:prstGeom prst="rect">
              <a:avLst/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0" sz="30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5" name="Büste"/>
            <p:cNvSpPr/>
            <p:nvPr/>
          </p:nvSpPr>
          <p:spPr>
            <a:xfrm>
              <a:off x="0" y="0"/>
              <a:ext cx="896132" cy="7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0" sz="3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169" name="Gruppieren"/>
          <p:cNvGrpSpPr/>
          <p:nvPr/>
        </p:nvGrpSpPr>
        <p:grpSpPr>
          <a:xfrm>
            <a:off x="515407" y="3337650"/>
            <a:ext cx="3261786" cy="588288"/>
            <a:chOff x="0" y="0"/>
            <a:chExt cx="3261785" cy="588286"/>
          </a:xfrm>
        </p:grpSpPr>
        <p:sp>
          <p:nvSpPr>
            <p:cNvPr id="167" name="Staffel 1"/>
            <p:cNvSpPr/>
            <p:nvPr/>
          </p:nvSpPr>
          <p:spPr>
            <a:xfrm>
              <a:off x="0" y="0"/>
              <a:ext cx="3261786" cy="588287"/>
            </a:xfrm>
            <a:prstGeom prst="rect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lvl="2" indent="0" algn="l">
                <a:defRPr b="0" sz="30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   Staffel 1</a:t>
              </a:r>
            </a:p>
          </p:txBody>
        </p:sp>
        <p:sp>
          <p:nvSpPr>
            <p:cNvPr id="168" name="Dreieck"/>
            <p:cNvSpPr/>
            <p:nvPr/>
          </p:nvSpPr>
          <p:spPr>
            <a:xfrm rot="18900000">
              <a:off x="2720549" y="86548"/>
              <a:ext cx="243213" cy="24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0" sz="3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170" name="blackboard-1788630_1280.png" descr="blackboard-1788630_1280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1159597" y="4725107"/>
            <a:ext cx="4395931" cy="277493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Gesprächsrunde"/>
          <p:cNvSpPr txBox="1"/>
          <p:nvPr/>
        </p:nvSpPr>
        <p:spPr>
          <a:xfrm>
            <a:off x="6910882" y="7847247"/>
            <a:ext cx="4339235" cy="502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pPr/>
            <a:r>
              <a:t>Gesprächsrunde</a:t>
            </a:r>
          </a:p>
        </p:txBody>
      </p:sp>
      <p:sp>
        <p:nvSpPr>
          <p:cNvPr id="172" name="Die Arbeitsphase"/>
          <p:cNvSpPr txBox="1"/>
          <p:nvPr/>
        </p:nvSpPr>
        <p:spPr>
          <a:xfrm>
            <a:off x="12633819" y="7847247"/>
            <a:ext cx="4339235" cy="502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pPr/>
            <a:r>
              <a:t>Die Arbeitsphase</a:t>
            </a:r>
          </a:p>
        </p:txBody>
      </p:sp>
      <p:sp>
        <p:nvSpPr>
          <p:cNvPr id="173" name="Ergebnisse"/>
          <p:cNvSpPr txBox="1"/>
          <p:nvPr/>
        </p:nvSpPr>
        <p:spPr>
          <a:xfrm>
            <a:off x="18356757" y="7819306"/>
            <a:ext cx="4339236" cy="502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pPr/>
            <a:r>
              <a:t>Ergebnisse</a:t>
            </a:r>
          </a:p>
        </p:txBody>
      </p:sp>
      <p:grpSp>
        <p:nvGrpSpPr>
          <p:cNvPr id="176" name="Gruppieren"/>
          <p:cNvGrpSpPr/>
          <p:nvPr/>
        </p:nvGrpSpPr>
        <p:grpSpPr>
          <a:xfrm>
            <a:off x="140114" y="12522651"/>
            <a:ext cx="1778130" cy="1053199"/>
            <a:chOff x="0" y="0"/>
            <a:chExt cx="1778129" cy="1053197"/>
          </a:xfrm>
        </p:grpSpPr>
        <p:pic>
          <p:nvPicPr>
            <p:cNvPr id="174" name="ccbync.png" descr="ccbync.png"/>
            <p:cNvPicPr>
              <a:picLocks noChangeAspect="1"/>
            </p:cNvPicPr>
            <p:nvPr/>
          </p:nvPicPr>
          <p:blipFill>
            <a:blip r:embed="rId5">
              <a:alphaModFix amt="80315"/>
              <a:extLst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EdTechPicks.org"/>
            <p:cNvSpPr txBox="1"/>
            <p:nvPr/>
          </p:nvSpPr>
          <p:spPr>
            <a:xfrm>
              <a:off x="1423" y="674915"/>
              <a:ext cx="1775283" cy="378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6" invalidUrl="" action="" tgtFrame="" tooltip="" history="1" highlightClick="0" endSnd="0"/>
                </a:defRPr>
              </a:lvl1pPr>
            </a:lstStyle>
            <a:p>
              <a:pPr>
                <a:defRPr u="none"/>
              </a:pPr>
              <a:r>
                <a:rPr u="sng">
                  <a:hlinkClick r:id="rId6" invalidUrl="" action="" tgtFrame="" tooltip="" history="1" highlightClick="0" endSnd="0"/>
                </a:rPr>
                <a:t>EdTechPicks.org</a:t>
              </a:r>
            </a:p>
          </p:txBody>
        </p:sp>
      </p:grpSp>
      <p:sp>
        <p:nvSpPr>
          <p:cNvPr id="177" name="Es geht in den Austausch über Serien, Filme, Dokumentationen und mehr. Was sind Tops? Was sind Flops? Und welchen Streaminganbieter sollte jeder haben? Netflix? Amazon? Disney+? Sky? DAZN? ???"/>
          <p:cNvSpPr txBox="1"/>
          <p:nvPr/>
        </p:nvSpPr>
        <p:spPr>
          <a:xfrm>
            <a:off x="6701987" y="9064940"/>
            <a:ext cx="4757025" cy="2712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 sz="2400">
                <a:solidFill>
                  <a:srgbClr val="A9A9A9"/>
                </a:solidFill>
              </a:defRPr>
            </a:lvl1pPr>
          </a:lstStyle>
          <a:p>
            <a:pPr/>
            <a:r>
              <a:t>Es geht in den Austausch über Serien, Filme, Dokumentationen und mehr. Was sind Tops? Was sind Flops? Und welchen Streaminganbieter sollte jeder haben? Netflix? Amazon? Disney+? Sky? DAZN? ???</a:t>
            </a:r>
          </a:p>
        </p:txBody>
      </p:sp>
      <p:sp>
        <p:nvSpPr>
          <p:cNvPr id="178" name="In dieser Folge finden sich die individuellen Lernteams zusammen und machen sich an ihre ganz persönliche Netflix-Serie. Wer mit wem? Welche Ideen werden entwickelt? Und wer kann hier am besten schreiben oder skizzieren?"/>
          <p:cNvSpPr txBox="1"/>
          <p:nvPr/>
        </p:nvSpPr>
        <p:spPr>
          <a:xfrm>
            <a:off x="12299710" y="8880790"/>
            <a:ext cx="4757025" cy="3080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 sz="2400">
                <a:solidFill>
                  <a:srgbClr val="A9A9A9"/>
                </a:solidFill>
              </a:defRPr>
            </a:lvl1pPr>
          </a:lstStyle>
          <a:p>
            <a:pPr/>
            <a:r>
              <a:t>In dieser Folge finden sich die individuellen Lernteams zusammen und machen sich an ihre ganz persönliche Netflix-Serie. Wer mit wem? Welche Ideen werden entwickelt? Und wer kann hier am besten schreiben oder skizzieren?</a:t>
            </a:r>
          </a:p>
        </p:txBody>
      </p:sp>
      <p:sp>
        <p:nvSpPr>
          <p:cNvPr id="179" name="Im großen Staffelfinale stellen die Schülerinnen und Schüler ihre kreativen Ideen vor. Welche Serienidee schneidet am besten beim Publikum ab und wird es als Netflix-Filmplakat in den Schulflur schaffen?"/>
          <p:cNvSpPr txBox="1"/>
          <p:nvPr/>
        </p:nvSpPr>
        <p:spPr>
          <a:xfrm>
            <a:off x="17897433" y="9036999"/>
            <a:ext cx="4757025" cy="2712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 sz="2400">
                <a:solidFill>
                  <a:srgbClr val="A9A9A9"/>
                </a:solidFill>
              </a:defRPr>
            </a:lvl1pPr>
          </a:lstStyle>
          <a:p>
            <a:pPr/>
            <a:r>
              <a:t>Im großen Staffelfinale stellen die Schülerinnen und Schüler ihre kreativen Ideen vor. Welche Serienidee schneidet am besten beim Publikum ab und wird es als Netflix-Filmplakat in den Schulflur schaffen?</a:t>
            </a:r>
          </a:p>
        </p:txBody>
      </p:sp>
      <p:sp>
        <p:nvSpPr>
          <p:cNvPr id="180" name="Startseite     Serien     Filme     Neu und beliebt     Meine Liste"/>
          <p:cNvSpPr txBox="1"/>
          <p:nvPr/>
        </p:nvSpPr>
        <p:spPr>
          <a:xfrm>
            <a:off x="4687345" y="574082"/>
            <a:ext cx="12604356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pPr/>
            <a:r>
              <a:t>Startseite     Serien     Filme     Neu und beliebt     Meine Liste</a:t>
            </a:r>
          </a:p>
        </p:txBody>
      </p:sp>
      <p:sp>
        <p:nvSpPr>
          <p:cNvPr id="181" name="_ _ T _ L I X"/>
          <p:cNvSpPr txBox="1"/>
          <p:nvPr/>
        </p:nvSpPr>
        <p:spPr>
          <a:xfrm>
            <a:off x="2703867" y="5119436"/>
            <a:ext cx="2323314" cy="62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_ _ T _ L I X</a:t>
            </a:r>
          </a:p>
        </p:txBody>
      </p:sp>
      <p:sp>
        <p:nvSpPr>
          <p:cNvPr id="182" name="Linie"/>
          <p:cNvSpPr/>
          <p:nvPr/>
        </p:nvSpPr>
        <p:spPr>
          <a:xfrm>
            <a:off x="1417835" y="5019483"/>
            <a:ext cx="71070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3" name="Linie"/>
          <p:cNvSpPr/>
          <p:nvPr/>
        </p:nvSpPr>
        <p:spPr>
          <a:xfrm flipH="1">
            <a:off x="1528315" y="5044437"/>
            <a:ext cx="1" cy="776387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Linie"/>
          <p:cNvSpPr/>
          <p:nvPr/>
        </p:nvSpPr>
        <p:spPr>
          <a:xfrm>
            <a:off x="2044267" y="5044437"/>
            <a:ext cx="1" cy="170564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5" name="Kreis"/>
          <p:cNvSpPr/>
          <p:nvPr/>
        </p:nvSpPr>
        <p:spPr>
          <a:xfrm>
            <a:off x="1970087" y="5235619"/>
            <a:ext cx="149290" cy="145165"/>
          </a:xfrm>
          <a:prstGeom prst="ellips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6" name="Linie"/>
          <p:cNvSpPr/>
          <p:nvPr/>
        </p:nvSpPr>
        <p:spPr>
          <a:xfrm>
            <a:off x="1528315" y="5801311"/>
            <a:ext cx="1" cy="170564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7" name="Linie"/>
          <p:cNvSpPr/>
          <p:nvPr/>
        </p:nvSpPr>
        <p:spPr>
          <a:xfrm>
            <a:off x="1530336" y="5815145"/>
            <a:ext cx="156730" cy="15673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8" name="Linie"/>
          <p:cNvSpPr/>
          <p:nvPr/>
        </p:nvSpPr>
        <p:spPr>
          <a:xfrm flipH="1">
            <a:off x="1369565" y="5815146"/>
            <a:ext cx="156730" cy="15672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9" name="Rechteck"/>
          <p:cNvSpPr/>
          <p:nvPr/>
        </p:nvSpPr>
        <p:spPr>
          <a:xfrm>
            <a:off x="12424924" y="4725107"/>
            <a:ext cx="4788951" cy="27749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0" name="pixel-cells-3704066_1280.png" descr="pixel-cells-3704066_1280.png"/>
          <p:cNvPicPr>
            <a:picLocks noChangeAspect="1"/>
          </p:cNvPicPr>
          <p:nvPr/>
        </p:nvPicPr>
        <p:blipFill>
          <a:blip r:embed="rId7">
            <a:extLst/>
          </a:blip>
          <a:srcRect l="0" t="0" r="0" b="0"/>
          <a:stretch>
            <a:fillRect/>
          </a:stretch>
        </p:blipFill>
        <p:spPr>
          <a:xfrm>
            <a:off x="12629605" y="4775907"/>
            <a:ext cx="4379669" cy="277493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hteck"/>
          <p:cNvSpPr/>
          <p:nvPr/>
        </p:nvSpPr>
        <p:spPr>
          <a:xfrm>
            <a:off x="6670061" y="4725107"/>
            <a:ext cx="4788951" cy="27749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2" name="337391.png" descr="337391.png"/>
          <p:cNvPicPr>
            <a:picLocks noChangeAspect="1"/>
          </p:cNvPicPr>
          <p:nvPr/>
        </p:nvPicPr>
        <p:blipFill>
          <a:blip r:embed="rId8">
            <a:extLst/>
          </a:blip>
          <a:srcRect l="0" t="0" r="0" b="0"/>
          <a:stretch>
            <a:fillRect/>
          </a:stretch>
        </p:blipFill>
        <p:spPr>
          <a:xfrm>
            <a:off x="6701987" y="4967914"/>
            <a:ext cx="4757025" cy="2289319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hteck"/>
          <p:cNvSpPr/>
          <p:nvPr/>
        </p:nvSpPr>
        <p:spPr>
          <a:xfrm>
            <a:off x="18046624" y="4725107"/>
            <a:ext cx="4788950" cy="27749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4" name="meeting-1453895_1280.png" descr="meeting-1453895_1280.png"/>
          <p:cNvPicPr>
            <a:picLocks noChangeAspect="1"/>
          </p:cNvPicPr>
          <p:nvPr/>
        </p:nvPicPr>
        <p:blipFill>
          <a:blip r:embed="rId9">
            <a:extLst/>
          </a:blip>
          <a:srcRect l="0" t="0" r="0" b="12209"/>
          <a:stretch>
            <a:fillRect/>
          </a:stretch>
        </p:blipFill>
        <p:spPr>
          <a:xfrm>
            <a:off x="18614690" y="5035981"/>
            <a:ext cx="3823371" cy="2436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